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7" r:id="rId4"/>
    <p:sldId id="267" r:id="rId5"/>
    <p:sldId id="273" r:id="rId6"/>
    <p:sldId id="260" r:id="rId7"/>
    <p:sldId id="277" r:id="rId8"/>
    <p:sldId id="262" r:id="rId9"/>
    <p:sldId id="278" r:id="rId10"/>
    <p:sldId id="279" r:id="rId11"/>
    <p:sldId id="276" r:id="rId1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7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61340" autoAdjust="0"/>
  </p:normalViewPr>
  <p:slideViewPr>
    <p:cSldViewPr snapToGrid="0">
      <p:cViewPr varScale="1">
        <p:scale>
          <a:sx n="70" d="100"/>
          <a:sy n="70" d="100"/>
        </p:scale>
        <p:origin x="212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B30A7F-39A9-402A-8B95-3D7EE868AFD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35978-36DC-46CB-B044-31A83682851A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19050"/>
      </dgm:spPr>
      <dgm:t>
        <a:bodyPr/>
        <a:lstStyle/>
        <a:p>
          <a:r>
            <a:rPr lang="en-US" sz="3600" dirty="0">
              <a:latin typeface="+mj-lt"/>
            </a:rPr>
            <a:t>400 USFs</a:t>
          </a:r>
        </a:p>
      </dgm:t>
    </dgm:pt>
    <dgm:pt modelId="{3F860C37-5D1D-4F23-A7F9-9FAC89519D08}" type="parTrans" cxnId="{1C71E648-576E-446C-97CD-6FB8F91CB627}">
      <dgm:prSet/>
      <dgm:spPr/>
      <dgm:t>
        <a:bodyPr/>
        <a:lstStyle/>
        <a:p>
          <a:endParaRPr lang="en-US"/>
        </a:p>
      </dgm:t>
    </dgm:pt>
    <dgm:pt modelId="{F5771DD4-A932-4A70-A824-3E34CD815D98}" type="sibTrans" cxnId="{1C71E648-576E-446C-97CD-6FB8F91CB627}">
      <dgm:prSet/>
      <dgm:spPr/>
      <dgm:t>
        <a:bodyPr/>
        <a:lstStyle/>
        <a:p>
          <a:endParaRPr lang="en-US"/>
        </a:p>
      </dgm:t>
    </dgm:pt>
    <dgm:pt modelId="{9A3A471B-FF34-41D0-8335-8DB920843378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19050"/>
      </dgm:spPr>
      <dgm:t>
        <a:bodyPr/>
        <a:lstStyle/>
        <a:p>
          <a:r>
            <a:rPr lang="en-US" dirty="0">
              <a:latin typeface="+mj-lt"/>
            </a:rPr>
            <a:t>Clínicas portuguesas</a:t>
          </a:r>
        </a:p>
      </dgm:t>
    </dgm:pt>
    <dgm:pt modelId="{9286C53F-90F9-4306-BA06-087B99C9AC33}" type="parTrans" cxnId="{4B415687-14CD-4ABF-B770-58BD1135B9A2}">
      <dgm:prSet/>
      <dgm:spPr/>
      <dgm:t>
        <a:bodyPr/>
        <a:lstStyle/>
        <a:p>
          <a:endParaRPr lang="en-US"/>
        </a:p>
      </dgm:t>
    </dgm:pt>
    <dgm:pt modelId="{A22FE841-3CCC-475E-8083-865981EE35E4}" type="sibTrans" cxnId="{4B415687-14CD-4ABF-B770-58BD1135B9A2}">
      <dgm:prSet/>
      <dgm:spPr/>
      <dgm:t>
        <a:bodyPr/>
        <a:lstStyle/>
        <a:p>
          <a:endParaRPr lang="en-US"/>
        </a:p>
      </dgm:t>
    </dgm:pt>
    <dgm:pt modelId="{31BE9D9E-1C59-4659-84E8-A646C514E87F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19050"/>
      </dgm:spPr>
      <dgm:t>
        <a:bodyPr/>
        <a:lstStyle/>
        <a:p>
          <a:r>
            <a:rPr lang="en-US" dirty="0">
              <a:latin typeface="+mj-lt"/>
            </a:rPr>
            <a:t>Clínicas internacionais</a:t>
          </a:r>
        </a:p>
      </dgm:t>
    </dgm:pt>
    <dgm:pt modelId="{C8CAE56B-7498-4F2A-B960-8868B5190B09}" type="parTrans" cxnId="{6CD0FF24-9153-49F7-9498-CDDA53976E33}">
      <dgm:prSet/>
      <dgm:spPr/>
      <dgm:t>
        <a:bodyPr/>
        <a:lstStyle/>
        <a:p>
          <a:endParaRPr lang="en-US"/>
        </a:p>
      </dgm:t>
    </dgm:pt>
    <dgm:pt modelId="{CEAEA53C-4E69-4A5B-9DC0-057E1F021052}" type="sibTrans" cxnId="{6CD0FF24-9153-49F7-9498-CDDA53976E33}">
      <dgm:prSet/>
      <dgm:spPr/>
      <dgm:t>
        <a:bodyPr/>
        <a:lstStyle/>
        <a:p>
          <a:endParaRPr lang="en-US"/>
        </a:p>
      </dgm:t>
    </dgm:pt>
    <dgm:pt modelId="{0B667FC7-00F6-4053-AE26-7580A45EE6D2}" type="pres">
      <dgm:prSet presAssocID="{AFB30A7F-39A9-402A-8B95-3D7EE868AFDF}" presName="Name0" presStyleCnt="0">
        <dgm:presLayoutVars>
          <dgm:dir/>
          <dgm:animLvl val="lvl"/>
          <dgm:resizeHandles val="exact"/>
        </dgm:presLayoutVars>
      </dgm:prSet>
      <dgm:spPr/>
    </dgm:pt>
    <dgm:pt modelId="{D3971E25-8807-496A-BFE2-32AF9889E7F3}" type="pres">
      <dgm:prSet presAssocID="{A8935978-36DC-46CB-B044-31A83682851A}" presName="parTxOnly" presStyleLbl="node1" presStyleIdx="0" presStyleCnt="3" custLinFactNeighborX="-4104">
        <dgm:presLayoutVars>
          <dgm:chMax val="0"/>
          <dgm:chPref val="0"/>
          <dgm:bulletEnabled val="1"/>
        </dgm:presLayoutVars>
      </dgm:prSet>
      <dgm:spPr/>
    </dgm:pt>
    <dgm:pt modelId="{F346636B-A449-42DE-9172-3EE6FB892C7F}" type="pres">
      <dgm:prSet presAssocID="{F5771DD4-A932-4A70-A824-3E34CD815D98}" presName="parTxOnlySpace" presStyleCnt="0"/>
      <dgm:spPr/>
    </dgm:pt>
    <dgm:pt modelId="{6A16217C-F7FD-43A7-A703-88771F4277A0}" type="pres">
      <dgm:prSet presAssocID="{9A3A471B-FF34-41D0-8335-8DB920843378}" presName="parTxOnly" presStyleLbl="node1" presStyleIdx="1" presStyleCnt="3" custLinFactNeighborX="-9850" custLinFactNeighborY="-1527">
        <dgm:presLayoutVars>
          <dgm:chMax val="0"/>
          <dgm:chPref val="0"/>
          <dgm:bulletEnabled val="1"/>
        </dgm:presLayoutVars>
      </dgm:prSet>
      <dgm:spPr/>
    </dgm:pt>
    <dgm:pt modelId="{7C333210-97B7-48E7-8DB8-56B317A39B9B}" type="pres">
      <dgm:prSet presAssocID="{A22FE841-3CCC-475E-8083-865981EE35E4}" presName="parTxOnlySpace" presStyleCnt="0"/>
      <dgm:spPr/>
    </dgm:pt>
    <dgm:pt modelId="{BECB1AB5-BAC9-4BB8-B155-4767A0BABA53}" type="pres">
      <dgm:prSet presAssocID="{31BE9D9E-1C59-4659-84E8-A646C514E87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CD0FF24-9153-49F7-9498-CDDA53976E33}" srcId="{AFB30A7F-39A9-402A-8B95-3D7EE868AFDF}" destId="{31BE9D9E-1C59-4659-84E8-A646C514E87F}" srcOrd="2" destOrd="0" parTransId="{C8CAE56B-7498-4F2A-B960-8868B5190B09}" sibTransId="{CEAEA53C-4E69-4A5B-9DC0-057E1F021052}"/>
    <dgm:cxn modelId="{83610F29-DB5A-4157-A507-E2EB48A8B0FF}" type="presOf" srcId="{9A3A471B-FF34-41D0-8335-8DB920843378}" destId="{6A16217C-F7FD-43A7-A703-88771F4277A0}" srcOrd="0" destOrd="0" presId="urn:microsoft.com/office/officeart/2005/8/layout/chevron1"/>
    <dgm:cxn modelId="{1C71E648-576E-446C-97CD-6FB8F91CB627}" srcId="{AFB30A7F-39A9-402A-8B95-3D7EE868AFDF}" destId="{A8935978-36DC-46CB-B044-31A83682851A}" srcOrd="0" destOrd="0" parTransId="{3F860C37-5D1D-4F23-A7F9-9FAC89519D08}" sibTransId="{F5771DD4-A932-4A70-A824-3E34CD815D98}"/>
    <dgm:cxn modelId="{FE94A14B-EDAF-467A-81F4-509FCB11CE8B}" type="presOf" srcId="{A8935978-36DC-46CB-B044-31A83682851A}" destId="{D3971E25-8807-496A-BFE2-32AF9889E7F3}" srcOrd="0" destOrd="0" presId="urn:microsoft.com/office/officeart/2005/8/layout/chevron1"/>
    <dgm:cxn modelId="{4B415687-14CD-4ABF-B770-58BD1135B9A2}" srcId="{AFB30A7F-39A9-402A-8B95-3D7EE868AFDF}" destId="{9A3A471B-FF34-41D0-8335-8DB920843378}" srcOrd="1" destOrd="0" parTransId="{9286C53F-90F9-4306-BA06-087B99C9AC33}" sibTransId="{A22FE841-3CCC-475E-8083-865981EE35E4}"/>
    <dgm:cxn modelId="{E7EE38C9-0160-4D55-9547-07149F4B3434}" type="presOf" srcId="{AFB30A7F-39A9-402A-8B95-3D7EE868AFDF}" destId="{0B667FC7-00F6-4053-AE26-7580A45EE6D2}" srcOrd="0" destOrd="0" presId="urn:microsoft.com/office/officeart/2005/8/layout/chevron1"/>
    <dgm:cxn modelId="{41BCD9C9-4B89-4880-9B0E-BCF7C131FCEA}" type="presOf" srcId="{31BE9D9E-1C59-4659-84E8-A646C514E87F}" destId="{BECB1AB5-BAC9-4BB8-B155-4767A0BABA53}" srcOrd="0" destOrd="0" presId="urn:microsoft.com/office/officeart/2005/8/layout/chevron1"/>
    <dgm:cxn modelId="{E6320ACE-5745-43D9-990F-62E1A9BD5085}" type="presParOf" srcId="{0B667FC7-00F6-4053-AE26-7580A45EE6D2}" destId="{D3971E25-8807-496A-BFE2-32AF9889E7F3}" srcOrd="0" destOrd="0" presId="urn:microsoft.com/office/officeart/2005/8/layout/chevron1"/>
    <dgm:cxn modelId="{89CE1708-6DA2-41FB-BF58-EFA9DE7ECBC5}" type="presParOf" srcId="{0B667FC7-00F6-4053-AE26-7580A45EE6D2}" destId="{F346636B-A449-42DE-9172-3EE6FB892C7F}" srcOrd="1" destOrd="0" presId="urn:microsoft.com/office/officeart/2005/8/layout/chevron1"/>
    <dgm:cxn modelId="{0BCA3F57-94B8-4F54-A2BB-9F865ED63C20}" type="presParOf" srcId="{0B667FC7-00F6-4053-AE26-7580A45EE6D2}" destId="{6A16217C-F7FD-43A7-A703-88771F4277A0}" srcOrd="2" destOrd="0" presId="urn:microsoft.com/office/officeart/2005/8/layout/chevron1"/>
    <dgm:cxn modelId="{24FB7845-6917-4A61-BE29-E9711945ACA3}" type="presParOf" srcId="{0B667FC7-00F6-4053-AE26-7580A45EE6D2}" destId="{7C333210-97B7-48E7-8DB8-56B317A39B9B}" srcOrd="3" destOrd="0" presId="urn:microsoft.com/office/officeart/2005/8/layout/chevron1"/>
    <dgm:cxn modelId="{3689933F-421A-4776-A81E-9D0010FCC8E8}" type="presParOf" srcId="{0B667FC7-00F6-4053-AE26-7580A45EE6D2}" destId="{BECB1AB5-BAC9-4BB8-B155-4767A0BABA5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71E25-8807-496A-BFE2-32AF9889E7F3}">
      <dsp:nvSpPr>
        <dsp:cNvPr id="0" name=""/>
        <dsp:cNvSpPr/>
      </dsp:nvSpPr>
      <dsp:spPr>
        <a:xfrm>
          <a:off x="0" y="243446"/>
          <a:ext cx="3332194" cy="1332877"/>
        </a:xfrm>
        <a:prstGeom prst="chevron">
          <a:avLst/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+mj-lt"/>
            </a:rPr>
            <a:t>400 USFs</a:t>
          </a:r>
        </a:p>
      </dsp:txBody>
      <dsp:txXfrm>
        <a:off x="666439" y="243446"/>
        <a:ext cx="1999317" cy="1332877"/>
      </dsp:txXfrm>
    </dsp:sp>
    <dsp:sp modelId="{6A16217C-F7FD-43A7-A703-88771F4277A0}">
      <dsp:nvSpPr>
        <dsp:cNvPr id="0" name=""/>
        <dsp:cNvSpPr/>
      </dsp:nvSpPr>
      <dsp:spPr>
        <a:xfrm>
          <a:off x="2968887" y="223093"/>
          <a:ext cx="3332194" cy="1332877"/>
        </a:xfrm>
        <a:prstGeom prst="chevron">
          <a:avLst/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+mj-lt"/>
            </a:rPr>
            <a:t>Clínicas portuguesas</a:t>
          </a:r>
        </a:p>
      </dsp:txBody>
      <dsp:txXfrm>
        <a:off x="3635326" y="223093"/>
        <a:ext cx="1999317" cy="1332877"/>
      </dsp:txXfrm>
    </dsp:sp>
    <dsp:sp modelId="{BECB1AB5-BAC9-4BB8-B155-4767A0BABA53}">
      <dsp:nvSpPr>
        <dsp:cNvPr id="0" name=""/>
        <dsp:cNvSpPr/>
      </dsp:nvSpPr>
      <dsp:spPr>
        <a:xfrm>
          <a:off x="6000684" y="243446"/>
          <a:ext cx="3332194" cy="1332877"/>
        </a:xfrm>
        <a:prstGeom prst="chevron">
          <a:avLst/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+mj-lt"/>
            </a:rPr>
            <a:t>Clínicas internacionais</a:t>
          </a:r>
        </a:p>
      </dsp:txBody>
      <dsp:txXfrm>
        <a:off x="6667123" y="243446"/>
        <a:ext cx="1999317" cy="1332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CCC90-DD18-45CE-9930-85E2190B6EB3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5C7B2-09A2-41CB-BB4A-8E32F44BB5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69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Bom dia. O projeto que vamos apresentar consiste numa plataforma chamada Portal do Utente, direcionada a estabelecimentos de saúde.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94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58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5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principal </a:t>
            </a:r>
            <a:r>
              <a:rPr lang="en-US" dirty="0" err="1"/>
              <a:t>problema</a:t>
            </a:r>
            <a:r>
              <a:rPr lang="en-US" dirty="0"/>
              <a:t> que a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pretende</a:t>
            </a:r>
            <a:r>
              <a:rPr lang="en-US" dirty="0"/>
              <a:t> </a:t>
            </a:r>
            <a:r>
              <a:rPr lang="en-US" dirty="0" err="1"/>
              <a:t>abordar</a:t>
            </a:r>
            <a:r>
              <a:rPr lang="en-US" dirty="0"/>
              <a:t> é a </a:t>
            </a:r>
            <a:r>
              <a:rPr lang="en-US" dirty="0" err="1"/>
              <a:t>comunicação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utentes</a:t>
            </a:r>
            <a:r>
              <a:rPr lang="en-US" dirty="0"/>
              <a:t> para a </a:t>
            </a:r>
            <a:r>
              <a:rPr lang="en-US" dirty="0" err="1"/>
              <a:t>marcação</a:t>
            </a:r>
            <a:r>
              <a:rPr lang="en-US" dirty="0"/>
              <a:t> de </a:t>
            </a:r>
            <a:r>
              <a:rPr lang="en-US" dirty="0" err="1"/>
              <a:t>consultas</a:t>
            </a:r>
            <a:r>
              <a:rPr lang="en-US" dirty="0"/>
              <a:t>, </a:t>
            </a:r>
            <a:r>
              <a:rPr lang="en-US" dirty="0" err="1"/>
              <a:t>pedir</a:t>
            </a:r>
            <a:r>
              <a:rPr lang="en-US" dirty="0"/>
              <a:t> </a:t>
            </a:r>
            <a:r>
              <a:rPr lang="en-US" dirty="0" err="1"/>
              <a:t>medicação</a:t>
            </a:r>
            <a:r>
              <a:rPr lang="en-US" dirty="0"/>
              <a:t> </a:t>
            </a:r>
            <a:r>
              <a:rPr lang="en-US" dirty="0" err="1"/>
              <a:t>crónica</a:t>
            </a:r>
            <a:r>
              <a:rPr lang="en-US" dirty="0"/>
              <a:t>, etc. </a:t>
            </a:r>
          </a:p>
          <a:p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faz</a:t>
            </a:r>
            <a:r>
              <a:rPr lang="en-US" dirty="0"/>
              <a:t> com que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boa </a:t>
            </a:r>
            <a:r>
              <a:rPr lang="en-US" dirty="0" err="1"/>
              <a:t>oportunidade</a:t>
            </a:r>
            <a:r>
              <a:rPr lang="en-US" dirty="0"/>
              <a:t> de </a:t>
            </a:r>
            <a:r>
              <a:rPr lang="en-US" dirty="0" err="1"/>
              <a:t>negócio</a:t>
            </a:r>
            <a:r>
              <a:rPr lang="en-US" dirty="0"/>
              <a:t> </a:t>
            </a:r>
            <a:r>
              <a:rPr lang="en-US" dirty="0" err="1"/>
              <a:t>sendo</a:t>
            </a:r>
            <a:r>
              <a:rPr lang="en-US" dirty="0"/>
              <a:t> que é </a:t>
            </a:r>
            <a:r>
              <a:rPr lang="en-US" dirty="0" err="1"/>
              <a:t>comum</a:t>
            </a:r>
            <a:r>
              <a:rPr lang="en-US" dirty="0"/>
              <a:t> a </a:t>
            </a:r>
            <a:r>
              <a:rPr lang="en-US" dirty="0" err="1"/>
              <a:t>várias</a:t>
            </a:r>
            <a:r>
              <a:rPr lang="en-US" dirty="0"/>
              <a:t> </a:t>
            </a:r>
            <a:r>
              <a:rPr lang="en-US" dirty="0" err="1"/>
              <a:t>unidades</a:t>
            </a:r>
            <a:r>
              <a:rPr lang="en-US" dirty="0"/>
              <a:t> do </a:t>
            </a:r>
            <a:r>
              <a:rPr lang="en-US" dirty="0" err="1"/>
              <a:t>país</a:t>
            </a:r>
            <a:r>
              <a:rPr lang="en-US" dirty="0"/>
              <a:t> e </a:t>
            </a:r>
            <a:r>
              <a:rPr lang="en-US" dirty="0" err="1"/>
              <a:t>facilmente</a:t>
            </a:r>
            <a:r>
              <a:rPr lang="en-US" dirty="0"/>
              <a:t> </a:t>
            </a:r>
            <a:r>
              <a:rPr lang="en-US" dirty="0" err="1"/>
              <a:t>adaptável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delas</a:t>
            </a:r>
            <a:r>
              <a:rPr lang="en-US" dirty="0"/>
              <a:t>.</a:t>
            </a:r>
          </a:p>
          <a:p>
            <a:r>
              <a:rPr lang="en-US" dirty="0"/>
              <a:t>E as </a:t>
            </a:r>
            <a:r>
              <a:rPr lang="en-US" dirty="0" err="1"/>
              <a:t>soluções</a:t>
            </a:r>
            <a:r>
              <a:rPr lang="en-US" dirty="0"/>
              <a:t> </a:t>
            </a:r>
            <a:r>
              <a:rPr lang="en-US" dirty="0" err="1"/>
              <a:t>atuais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insuficientes</a:t>
            </a:r>
            <a:r>
              <a:rPr lang="en-US" dirty="0"/>
              <a:t>, </a:t>
            </a:r>
            <a:r>
              <a:rPr lang="en-US" dirty="0" err="1"/>
              <a:t>especificamente</a:t>
            </a:r>
            <a:r>
              <a:rPr lang="en-US" dirty="0"/>
              <a:t> o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chamadas</a:t>
            </a:r>
            <a:r>
              <a:rPr lang="en-US" dirty="0"/>
              <a:t> </a:t>
            </a:r>
            <a:r>
              <a:rPr lang="en-US" dirty="0" err="1"/>
              <a:t>telefónicas</a:t>
            </a:r>
            <a:r>
              <a:rPr lang="en-US" dirty="0"/>
              <a:t>. </a:t>
            </a:r>
            <a:r>
              <a:rPr lang="en-US" dirty="0" err="1"/>
              <a:t>Fomos</a:t>
            </a:r>
            <a:r>
              <a:rPr lang="en-US" dirty="0"/>
              <a:t> </a:t>
            </a:r>
            <a:r>
              <a:rPr lang="en-US" dirty="0" err="1"/>
              <a:t>informados</a:t>
            </a:r>
            <a:r>
              <a:rPr lang="en-US" dirty="0"/>
              <a:t> por </a:t>
            </a:r>
            <a:r>
              <a:rPr lang="en-US" dirty="0" err="1"/>
              <a:t>médicos</a:t>
            </a:r>
            <a:r>
              <a:rPr lang="en-US" dirty="0"/>
              <a:t> que </a:t>
            </a:r>
            <a:r>
              <a:rPr lang="en-US" dirty="0" err="1"/>
              <a:t>eles</a:t>
            </a:r>
            <a:r>
              <a:rPr lang="en-US" dirty="0"/>
              <a:t> </a:t>
            </a:r>
            <a:r>
              <a:rPr lang="en-US" dirty="0" err="1"/>
              <a:t>atendem</a:t>
            </a:r>
            <a:r>
              <a:rPr lang="en-US" dirty="0"/>
              <a:t> </a:t>
            </a:r>
            <a:r>
              <a:rPr lang="en-US" dirty="0" err="1"/>
              <a:t>cerca</a:t>
            </a:r>
            <a:r>
              <a:rPr lang="en-US" dirty="0"/>
              <a:t> de 10mil por </a:t>
            </a:r>
            <a:r>
              <a:rPr lang="en-US" dirty="0" err="1"/>
              <a:t>ano</a:t>
            </a:r>
            <a:r>
              <a:rPr lang="en-US" dirty="0"/>
              <a:t> e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assim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conseguem</a:t>
            </a:r>
            <a:r>
              <a:rPr lang="en-US" dirty="0"/>
              <a:t> </a:t>
            </a:r>
            <a:r>
              <a:rPr lang="en-US" dirty="0" err="1"/>
              <a:t>satisfazer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pedidos</a:t>
            </a:r>
            <a:r>
              <a:rPr lang="en-US" dirty="0"/>
              <a:t> que </a:t>
            </a:r>
            <a:r>
              <a:rPr lang="en-US" dirty="0" err="1"/>
              <a:t>lhes</a:t>
            </a:r>
            <a:r>
              <a:rPr lang="en-US" dirty="0"/>
              <a:t> </a:t>
            </a:r>
            <a:r>
              <a:rPr lang="en-US" dirty="0" err="1"/>
              <a:t>chegam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40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contextualizar, será para uso de clínicas, hospitais, outros estabelecimentos médicos e para os seus utentes.</a:t>
            </a:r>
          </a:p>
          <a:p>
            <a:r>
              <a:rPr lang="pt-BR" dirty="0"/>
              <a:t>Atualmente, chamadas telefónicas ainda são o método principal de comunicação o que leva a uma congestão das linhas telefónicas e mau aproveitamento do tempo dos funcionários. </a:t>
            </a:r>
          </a:p>
          <a:p>
            <a:r>
              <a:rPr lang="pt-BR" dirty="0"/>
              <a:t>Assim, o preenchimento remoto de pedidos por parte dos utentes iria aliviar essa carga de trabalho e facilitar o processo para a grande população que prefere fazê-lo online.</a:t>
            </a:r>
          </a:p>
          <a:p>
            <a:r>
              <a:rPr lang="pt-BR" dirty="0"/>
              <a:t>Para além disso, a maior parte das unidades de saúde ainda sofrem de muita desorganização, com a sua informação espalhada por diversas aplicações diferentes.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37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Temos um exemplo concreto, que é a unidade de saúde familiar Manuel Rocha Peixoto, cujos médicos estão em contacto connosco durante a elaboração deste projeto. </a:t>
            </a:r>
          </a:p>
          <a:p>
            <a:r>
              <a:rPr lang="pt-BR" dirty="0"/>
              <a:t>Uma das principais queixas é a quantidade enorme de chamadas, como já tinha mencionado antes e a informação deles estar espalhada por diferentes plataformas: utilizam o Facebook para o armazenamento de ficheiros, o Blog para divulgação de informação e o Google Forms para receberem os pedidos de medicação e de consulta. </a:t>
            </a: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49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temos</a:t>
            </a:r>
            <a:r>
              <a:rPr lang="en-US" dirty="0"/>
              <a:t> um </a:t>
            </a:r>
            <a:r>
              <a:rPr lang="en-US" dirty="0" err="1"/>
              <a:t>pequeno</a:t>
            </a:r>
            <a:r>
              <a:rPr lang="en-US" dirty="0"/>
              <a:t> video com </a:t>
            </a:r>
            <a:r>
              <a:rPr lang="en-US" dirty="0" err="1"/>
              <a:t>alguma</a:t>
            </a:r>
            <a:r>
              <a:rPr lang="en-US" dirty="0"/>
              <a:t> da interface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criada</a:t>
            </a:r>
            <a:r>
              <a:rPr lang="en-US" dirty="0"/>
              <a:t>. A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2 </a:t>
            </a:r>
            <a:r>
              <a:rPr lang="en-US" dirty="0" err="1"/>
              <a:t>componentes</a:t>
            </a:r>
            <a:r>
              <a:rPr lang="en-US" dirty="0"/>
              <a:t>:</a:t>
            </a:r>
          </a:p>
          <a:p>
            <a:pPr>
              <a:lnSpc>
                <a:spcPct val="150000"/>
              </a:lnSpc>
            </a:pPr>
            <a:endParaRPr lang="pt-PT" sz="1200" b="1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pt-PT" sz="1200" b="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O </a:t>
            </a:r>
            <a:r>
              <a:rPr lang="pt-PT" sz="1200" b="0" dirty="0" err="1">
                <a:solidFill>
                  <a:schemeClr val="accent2">
                    <a:lumMod val="75000"/>
                  </a:schemeClr>
                </a:solidFill>
                <a:latin typeface="+mj-lt"/>
              </a:rPr>
              <a:t>Content</a:t>
            </a:r>
            <a:r>
              <a:rPr lang="pt-PT" sz="1200" b="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Management </a:t>
            </a:r>
            <a:r>
              <a:rPr lang="pt-PT" sz="1200" b="0" dirty="0" err="1">
                <a:solidFill>
                  <a:schemeClr val="accent2">
                    <a:lumMod val="75000"/>
                  </a:schemeClr>
                </a:solidFill>
                <a:latin typeface="+mj-lt"/>
              </a:rPr>
              <a:t>System</a:t>
            </a:r>
            <a:r>
              <a:rPr lang="pt-PT" sz="1200" b="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(CMS) que tem funcionalidades como: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200" dirty="0">
                <a:latin typeface="+mj-lt"/>
              </a:rPr>
              <a:t>Publicação e armazenamento de informação médica 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200" dirty="0">
                <a:latin typeface="+mj-lt"/>
              </a:rPr>
              <a:t>Visualização e download de conteúdos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200" dirty="0">
                <a:latin typeface="+mj-lt"/>
              </a:rPr>
              <a:t>Classificação de conteúdos por tipo e categoria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200" b="1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PT" sz="1200" b="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A 2º parte trata-se do Balcão Eletrónico, responsável por: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200" dirty="0">
                <a:latin typeface="+mj-lt"/>
              </a:rPr>
              <a:t>Pedidos de medicação crónica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200" dirty="0">
                <a:latin typeface="+mj-lt"/>
              </a:rPr>
              <a:t>Pedidos de marcação de consulta programada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200" dirty="0">
                <a:latin typeface="+mj-lt"/>
              </a:rPr>
              <a:t>Preenchimento de sugestões e/ou reclamações</a:t>
            </a:r>
          </a:p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PT" sz="1200" dirty="0">
              <a:latin typeface="+mj-lt"/>
            </a:endParaRPr>
          </a:p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34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29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08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18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79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6265-BED5-4EAA-875D-4FAD05898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3988A-425A-4DE9-947D-A4ABEBF8D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C9928-EC33-4B36-A911-F28D0E2B8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FB5F-8F55-4037-8342-DBA37736C541}" type="datetime1">
              <a:rPr lang="pt-PT" smtClean="0"/>
              <a:t>15/12/2021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AF268-84B2-429D-9E75-80D5521B7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881C6-5956-480C-9EDA-E4036A47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58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E4B0-6A33-4BEC-94FB-F36A39E0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89E55-0DBC-4D6A-A473-5D93F9706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CD280-35FA-4715-B913-FDC173F2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DAECE-19DC-4716-ACB9-133D8C1710C0}" type="datetime1">
              <a:rPr lang="pt-PT" smtClean="0"/>
              <a:t>15/12/2021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6B848-01C8-494F-8C1D-7617986A6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BA483-D573-4DC2-9E3D-90693375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0495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4C2751-14A5-4C6B-8693-3AB2E5E26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130EA9-CFB3-4890-A837-085909F03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7170F-4E8C-42F2-B966-8AD137C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B636-9E32-4AEF-8D3D-FD0DB4968D19}" type="datetime1">
              <a:rPr lang="pt-PT" smtClean="0"/>
              <a:t>15/12/2021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C2583-C4E5-48CF-A680-3A9E42A48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7D4DC-C234-43CF-B467-D6B3C4F32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183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92E2-0AC3-48ED-82E1-0DF37B3EB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DA5AE-ECB6-4F82-9C98-34944D970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5A1E9-1F07-490F-97F9-E5C5DCA29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7C13-EF84-4BAF-858E-455D02510A9F}" type="datetime1">
              <a:rPr lang="pt-PT" smtClean="0"/>
              <a:t>15/12/2021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1B9EC-E4F9-4C0A-89F7-D026C51AB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12D6F-3277-44D5-8AB5-8A760602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4653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594DF-1414-4C72-89B4-16362007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3B65D-EDA3-4752-8D7B-506C58EF2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94F09-CBC2-44F4-8381-91ABFA4A4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17DF-5174-484A-B8E1-9D6AC6AFE7FD}" type="datetime1">
              <a:rPr lang="pt-PT" smtClean="0"/>
              <a:t>15/12/2021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0B9E-F83E-4207-8EFD-841674FF3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95446-822F-43F2-AF34-7B2A5BC1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9131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0ED9E-673A-4B74-BF29-A6E7D5A3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E0D29-9D86-49DC-867C-4C7379C12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187F2-743B-42C5-B84F-4047A3720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69D7F-0E95-44C3-8D57-34B5E2E93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6A7FE-3508-4D9A-AB3E-37A53B7E80D8}" type="datetime1">
              <a:rPr lang="pt-PT" smtClean="0"/>
              <a:t>15/12/2021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69B11-7793-4693-A687-2FBCEBF4A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93E5A-057C-45A6-A135-225B76AF6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431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47FEC-A073-4F57-8623-20E158D2A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25B90-5391-43E6-A5B8-C2FD0CF07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969D7-BBC7-4AFF-B80C-14B7B2539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3C7653-3F6C-46BA-8BDF-B071500E1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B0660F-E928-404A-8AC4-26F6455E17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90158A-3057-4A13-AA19-A7A7F1AF8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BE71-E2F4-452C-BC14-F604DBAB02CB}" type="datetime1">
              <a:rPr lang="pt-PT" smtClean="0"/>
              <a:t>15/12/2021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04E8F5-7C67-4199-8AAA-E5909C0B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B80D7-3690-45BC-A380-0618A44CB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674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64B01-1EE9-4176-881F-A604757E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4B85D-B5B6-49CD-845E-D14227361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E7CF8-E2C9-4EDF-91BD-12C54B596268}" type="datetime1">
              <a:rPr lang="pt-PT" smtClean="0"/>
              <a:t>15/12/2021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90A2B-DA4C-46EF-881C-AEE75D72D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B23A4-130C-409D-8011-1B143D6A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449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0A7A32-4A5C-40C5-9866-8A855D969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D543-6D53-48E0-9647-8C8473FC00EB}" type="datetime1">
              <a:rPr lang="pt-PT" smtClean="0"/>
              <a:t>15/12/2021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DAF19-CB93-443C-ADD3-A86C9860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573E4-2337-4CBB-9788-BB12AFDE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5882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DCCF-DD0C-4C62-B13F-29F51AB2B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B8AD3-F4C0-4A5D-AE2B-8581C95A2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C3A0C-016B-4715-ABA1-C6F53E5AA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E98F2-F200-4742-A9BD-5386CB2DB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7EA4-49A0-48A7-8D38-A660BF8D0961}" type="datetime1">
              <a:rPr lang="pt-PT" smtClean="0"/>
              <a:t>15/12/2021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BBC6A5-61E8-41AE-B4C3-0C544EDA7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07EDE-30B2-4E15-AD12-DD553CEC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275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797EF-2167-4D51-956A-1D32D309D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63272E-D648-45C9-A0BB-01B9D0FF6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0B3BD-BD58-452F-AEBE-D25428888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58F73-93D9-4278-BD24-92ECE241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97C4C-3520-41E5-9678-9D542B992DBE}" type="datetime1">
              <a:rPr lang="pt-PT" smtClean="0"/>
              <a:t>15/12/2021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69CCE-EB39-4D5B-914C-67132F35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1F18F-2CC8-46E9-8931-E21DE8B24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504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0D8BF5-1457-48AC-A5F1-4CABF004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38F28-01F1-4A6C-8927-3438C565C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E2E94-79F2-4014-AE5C-4FA70E721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924EB-683F-4E34-A5D7-D4EBDFBAB650}" type="datetime1">
              <a:rPr lang="pt-PT" smtClean="0"/>
              <a:t>15/12/2021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271B3-D543-431D-898B-A32E70017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15AF9-8D71-4F75-BB4B-FF95D0400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233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74821-D745-4A3E-8433-018D410C8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82513"/>
            <a:ext cx="9144000" cy="1442023"/>
          </a:xfrm>
        </p:spPr>
        <p:txBody>
          <a:bodyPr anchor="ctr">
            <a:normAutofit/>
          </a:bodyPr>
          <a:lstStyle/>
          <a:p>
            <a:r>
              <a:rPr lang="pt-PT" sz="8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Portal do Utente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D70D03-0D34-428F-8A99-C8F1E62EF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1099" y="5642524"/>
            <a:ext cx="8424280" cy="7112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PT" sz="1300" dirty="0">
                <a:latin typeface="+mj-lt"/>
              </a:rPr>
              <a:t>António Lindo (A85813) | Filipa Santos (A83631) | Hugo Cardoso (A85006) | João Costa (A84775) | Luís Ramos (A83930)  Nuno Cunha (</a:t>
            </a:r>
            <a:r>
              <a:rPr lang="en-US" sz="1300" b="0" i="0" dirty="0">
                <a:effectLst/>
                <a:latin typeface="+mj-lt"/>
              </a:rPr>
              <a:t>A85400</a:t>
            </a:r>
            <a:r>
              <a:rPr lang="pt-PT" sz="1300" dirty="0">
                <a:latin typeface="+mj-lt"/>
              </a:rPr>
              <a:t>) | Pedro Parente (A85919)  | Ricardo Cunha (A84302) | Válter Carvalho (A84464)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6CECC0-EF29-45F3-BE9A-CDA01E0D6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07831"/>
            <a:ext cx="12971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inherit"/>
                <a:cs typeface="Segoe UI Historic" panose="020B0502040204020203" pitchFamily="34" charset="0"/>
              </a:rPr>
              <a:t>  </a:t>
            </a: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inherit"/>
                <a:cs typeface="Segoe UI Historic" panose="020B0502040204020203" pitchFamily="34" charset="0"/>
              </a:rPr>
              <a:t>      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0A958D-E92D-44D8-8376-52BEBC5387F8}"/>
              </a:ext>
            </a:extLst>
          </p:cNvPr>
          <p:cNvSpPr txBox="1">
            <a:spLocks/>
          </p:cNvSpPr>
          <p:nvPr/>
        </p:nvSpPr>
        <p:spPr>
          <a:xfrm>
            <a:off x="3718560" y="6311745"/>
            <a:ext cx="4754880" cy="643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2021/2022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D68E4D5-D16A-4897-80F7-E425BCC03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2601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C59E1-478B-457E-8FFE-E7331CFC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34" y="521208"/>
            <a:ext cx="10744396" cy="1179576"/>
          </a:xfrm>
        </p:spPr>
        <p:txBody>
          <a:bodyPr>
            <a:no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Modelo de Negócio – Expansão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08B0B0-2A86-4AB3-9F65-B801C9B90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8545E34-39C0-4AB5-AAB9-FDF7190FE13D}" type="slidenum"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pt-PT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6B643C69-B8A7-4CFE-9209-F4F48A1666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7134911"/>
              </p:ext>
            </p:extLst>
          </p:nvPr>
        </p:nvGraphicFramePr>
        <p:xfrm>
          <a:off x="1428193" y="2355342"/>
          <a:ext cx="9335614" cy="1819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6981ACF-2659-452D-9E62-692E4FBC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7211" y="4334277"/>
            <a:ext cx="10168128" cy="17854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PT" sz="2000" dirty="0">
                <a:latin typeface="+mj-lt"/>
              </a:rPr>
              <a:t>Contacto direto c/ clientes</a:t>
            </a:r>
          </a:p>
          <a:p>
            <a:pPr>
              <a:lnSpc>
                <a:spcPct val="150000"/>
              </a:lnSpc>
            </a:pPr>
            <a:r>
              <a:rPr lang="pt-PT" sz="2000" dirty="0">
                <a:latin typeface="+mj-lt"/>
              </a:rPr>
              <a:t>Atrair clientes c/ pacotes de novas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2031265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74821-D745-4A3E-8433-018D410C8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82513"/>
            <a:ext cx="9144000" cy="1442023"/>
          </a:xfrm>
        </p:spPr>
        <p:txBody>
          <a:bodyPr anchor="ctr">
            <a:normAutofit/>
          </a:bodyPr>
          <a:lstStyle/>
          <a:p>
            <a:r>
              <a:rPr lang="pt-PT" sz="8000" dirty="0">
                <a:latin typeface="Aharoni" panose="02010803020104030203" pitchFamily="2" charset="-79"/>
                <a:cs typeface="Aharoni" panose="02010803020104030203" pitchFamily="2" charset="-79"/>
              </a:rPr>
              <a:t>Portal do Utente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D70D03-0D34-428F-8A99-C8F1E62EF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1099" y="5642524"/>
            <a:ext cx="8424280" cy="7112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PT" sz="1300" dirty="0">
                <a:latin typeface="+mj-lt"/>
              </a:rPr>
              <a:t>António Lindo (A85813) | Filipa Santos (A83631) | Hugo Cardoso (A85006) | João Costa (A84775) | Luís Ramos (A83930)  Nuno Cunha (</a:t>
            </a:r>
            <a:r>
              <a:rPr lang="en-US" sz="1300" b="0" i="0" dirty="0">
                <a:effectLst/>
                <a:latin typeface="+mj-lt"/>
              </a:rPr>
              <a:t>A85400</a:t>
            </a:r>
            <a:r>
              <a:rPr lang="pt-PT" sz="1300" dirty="0">
                <a:latin typeface="+mj-lt"/>
              </a:rPr>
              <a:t>) | Pedro Parente (A85919)  | Ricardo Cunha (A84302) | Válter Carvalho (A84464)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6CECC0-EF29-45F3-BE9A-CDA01E0D6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07831"/>
            <a:ext cx="12971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inherit"/>
                <a:cs typeface="Segoe UI Historic" panose="020B0502040204020203" pitchFamily="34" charset="0"/>
              </a:rPr>
              <a:t>  </a:t>
            </a: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inherit"/>
                <a:cs typeface="Segoe UI Historic" panose="020B0502040204020203" pitchFamily="34" charset="0"/>
              </a:rPr>
              <a:t>      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0A958D-E92D-44D8-8376-52BEBC5387F8}"/>
              </a:ext>
            </a:extLst>
          </p:cNvPr>
          <p:cNvSpPr txBox="1">
            <a:spLocks/>
          </p:cNvSpPr>
          <p:nvPr/>
        </p:nvSpPr>
        <p:spPr>
          <a:xfrm>
            <a:off x="3718560" y="6311745"/>
            <a:ext cx="4754880" cy="643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2021/2022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D68E4D5-D16A-4897-80F7-E425BCC03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0508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D94-8E34-4272-B6A9-F9117C18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898" y="521208"/>
            <a:ext cx="10168128" cy="1179576"/>
          </a:xfrm>
        </p:spPr>
        <p:txBody>
          <a:bodyPr>
            <a:norm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Justificação da oportunidade de negócio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C8FAB84-A880-44C2-862E-367ED1EB2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2</a:t>
            </a:fld>
            <a:endParaRPr lang="pt-PT"/>
          </a:p>
        </p:txBody>
      </p:sp>
      <p:pic>
        <p:nvPicPr>
          <p:cNvPr id="1026" name="Picture 2" descr="Hospital free vector icons designed by Freepik | Ícones, Vetores, Hospital">
            <a:extLst>
              <a:ext uri="{FF2B5EF4-FFF2-40B4-BE49-F238E27FC236}">
                <a16:creationId xmlns:a16="http://schemas.microsoft.com/office/drawing/2014/main" id="{217EDEAE-7F15-458B-9AF3-A71392B2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8" y="3896595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4DA5CD3-42EA-44A4-AED4-D57CA61ECA62}"/>
              </a:ext>
            </a:extLst>
          </p:cNvPr>
          <p:cNvSpPr txBox="1">
            <a:spLocks/>
          </p:cNvSpPr>
          <p:nvPr/>
        </p:nvSpPr>
        <p:spPr>
          <a:xfrm>
            <a:off x="1611464" y="5738652"/>
            <a:ext cx="1900626" cy="103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2400" b="1" dirty="0">
                <a:latin typeface="+mj-lt"/>
              </a:rPr>
              <a:t>400 </a:t>
            </a:r>
            <a:r>
              <a:rPr lang="pt-PT" sz="2400" b="1" dirty="0" err="1">
                <a:latin typeface="+mj-lt"/>
              </a:rPr>
              <a:t>USFs</a:t>
            </a:r>
            <a:endParaRPr lang="pt-PT" sz="2400" b="1" dirty="0">
              <a:latin typeface="+mj-lt"/>
            </a:endParaRPr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59202CD5-3111-4FA4-A63A-6D5504942838}"/>
              </a:ext>
            </a:extLst>
          </p:cNvPr>
          <p:cNvCxnSpPr>
            <a:cxnSpLocks/>
          </p:cNvCxnSpPr>
          <p:nvPr/>
        </p:nvCxnSpPr>
        <p:spPr>
          <a:xfrm>
            <a:off x="2561777" y="3107332"/>
            <a:ext cx="0" cy="7587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4B9873A9-8636-45AE-ACF9-8D8DBF329406}"/>
              </a:ext>
            </a:extLst>
          </p:cNvPr>
          <p:cNvCxnSpPr>
            <a:cxnSpLocks/>
          </p:cNvCxnSpPr>
          <p:nvPr/>
        </p:nvCxnSpPr>
        <p:spPr>
          <a:xfrm>
            <a:off x="4052253" y="2789732"/>
            <a:ext cx="34519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5" name="Imagem 24">
            <a:extLst>
              <a:ext uri="{FF2B5EF4-FFF2-40B4-BE49-F238E27FC236}">
                <a16:creationId xmlns:a16="http://schemas.microsoft.com/office/drawing/2014/main" id="{3181682B-AE09-42BD-B17D-BD88A8466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914" y="3728999"/>
            <a:ext cx="3499623" cy="2187264"/>
          </a:xfrm>
          <a:prstGeom prst="rect">
            <a:avLst/>
          </a:prstGeom>
        </p:spPr>
      </p:pic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9259D2C8-29E8-4413-B403-5635B15FE542}"/>
              </a:ext>
            </a:extLst>
          </p:cNvPr>
          <p:cNvCxnSpPr>
            <a:cxnSpLocks/>
          </p:cNvCxnSpPr>
          <p:nvPr/>
        </p:nvCxnSpPr>
        <p:spPr>
          <a:xfrm>
            <a:off x="9389726" y="3107332"/>
            <a:ext cx="0" cy="7587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8EC8E30-59A0-43E7-945C-115362D84B87}"/>
              </a:ext>
            </a:extLst>
          </p:cNvPr>
          <p:cNvSpPr txBox="1">
            <a:spLocks/>
          </p:cNvSpPr>
          <p:nvPr/>
        </p:nvSpPr>
        <p:spPr>
          <a:xfrm>
            <a:off x="7497317" y="5738651"/>
            <a:ext cx="3784818" cy="103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2400" b="1" dirty="0">
                <a:latin typeface="+mj-lt"/>
              </a:rPr>
              <a:t>10.000 chamadas p/ ano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1715563-75D1-40FA-8891-F3C197AB0FF2}"/>
              </a:ext>
            </a:extLst>
          </p:cNvPr>
          <p:cNvSpPr txBox="1">
            <a:spLocks/>
          </p:cNvSpPr>
          <p:nvPr/>
        </p:nvSpPr>
        <p:spPr>
          <a:xfrm>
            <a:off x="7325882" y="2438883"/>
            <a:ext cx="4217568" cy="103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2400" dirty="0">
                <a:latin typeface="+mj-lt"/>
              </a:rPr>
              <a:t>Soluções atuais insuficientes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1401504-59B5-416E-8675-3DCB8EFF5FAC}"/>
              </a:ext>
            </a:extLst>
          </p:cNvPr>
          <p:cNvSpPr txBox="1">
            <a:spLocks/>
          </p:cNvSpPr>
          <p:nvPr/>
        </p:nvSpPr>
        <p:spPr>
          <a:xfrm>
            <a:off x="990600" y="2440267"/>
            <a:ext cx="3331715" cy="103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2400" dirty="0">
                <a:latin typeface="+mj-lt"/>
              </a:rPr>
              <a:t>Problema transversal</a:t>
            </a:r>
            <a:endParaRPr lang="pt-PT" sz="2400" b="1" dirty="0">
              <a:latin typeface="+mj-lt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6326CB2-8088-4EFD-9AB7-1BE40614C0C9}"/>
              </a:ext>
            </a:extLst>
          </p:cNvPr>
          <p:cNvSpPr txBox="1">
            <a:spLocks/>
          </p:cNvSpPr>
          <p:nvPr/>
        </p:nvSpPr>
        <p:spPr>
          <a:xfrm>
            <a:off x="4112362" y="3866089"/>
            <a:ext cx="3331715" cy="1225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2400" dirty="0">
                <a:latin typeface="Aharoni" panose="02010803020104030203" pitchFamily="2" charset="-79"/>
                <a:cs typeface="Aharoni" panose="02010803020104030203" pitchFamily="2" charset="-79"/>
              </a:rPr>
              <a:t>Plataforma facilmente adaptável a diferentes unidades</a:t>
            </a:r>
          </a:p>
        </p:txBody>
      </p:sp>
    </p:spTree>
    <p:extLst>
      <p:ext uri="{BB962C8B-B14F-4D97-AF65-F5344CB8AC3E}">
        <p14:creationId xmlns:p14="http://schemas.microsoft.com/office/powerpoint/2010/main" val="369634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D9F7D-24AB-4CE3-9C81-96121EEE8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96" y="521208"/>
            <a:ext cx="10168128" cy="1179576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Contexto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1492-B317-4FA5-B61E-823E05A12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36" y="2406442"/>
            <a:ext cx="10168128" cy="36950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2200" dirty="0">
                <a:latin typeface="+mj-lt"/>
              </a:rPr>
              <a:t>Plataforma para uso médico (p.e. clínicas, hospitais, </a:t>
            </a:r>
            <a:r>
              <a:rPr lang="pt-PT" sz="2200" dirty="0" err="1">
                <a:latin typeface="+mj-lt"/>
              </a:rPr>
              <a:t>etc</a:t>
            </a:r>
            <a:r>
              <a:rPr lang="pt-PT" sz="2200" dirty="0">
                <a:latin typeface="+mj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pt-PT" sz="2200" dirty="0">
                <a:latin typeface="+mj-lt"/>
              </a:rPr>
              <a:t>Evitar a congestão das linhas telefónicas e dos funcionários </a:t>
            </a:r>
          </a:p>
          <a:p>
            <a:pPr>
              <a:lnSpc>
                <a:spcPct val="150000"/>
              </a:lnSpc>
            </a:pPr>
            <a:r>
              <a:rPr lang="pt-PT" sz="2200" dirty="0">
                <a:latin typeface="+mj-lt"/>
              </a:rPr>
              <a:t>Centralizar conteúdos informativos publicados</a:t>
            </a:r>
          </a:p>
          <a:p>
            <a:pPr>
              <a:lnSpc>
                <a:spcPct val="150000"/>
              </a:lnSpc>
            </a:pPr>
            <a:r>
              <a:rPr lang="pt-PT" sz="2200" dirty="0">
                <a:latin typeface="+mj-lt"/>
              </a:rPr>
              <a:t>Preenchimento remoto e facilitado de pedidos dos utentes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DB3099A-6BA4-4BA9-BF80-FF7D39F8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3</a:t>
            </a:fld>
            <a:endParaRPr lang="pt-PT"/>
          </a:p>
        </p:txBody>
      </p:sp>
      <p:pic>
        <p:nvPicPr>
          <p:cNvPr id="8194" name="Picture 2" descr="Isometric Hospital Building Vector Design Vector Art &amp;amp; Graphics |  freevector.com">
            <a:extLst>
              <a:ext uri="{FF2B5EF4-FFF2-40B4-BE49-F238E27FC236}">
                <a16:creationId xmlns:a16="http://schemas.microsoft.com/office/drawing/2014/main" id="{A80AFA05-3BFF-4ED4-9C8B-189517C1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535" y="1234440"/>
            <a:ext cx="1106167" cy="109728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Telephone-icon Optimized - Telephone Illustration Png - Free Transparent  PNG Download - PNGkey">
            <a:extLst>
              <a:ext uri="{FF2B5EF4-FFF2-40B4-BE49-F238E27FC236}">
                <a16:creationId xmlns:a16="http://schemas.microsoft.com/office/drawing/2014/main" id="{442BEEBC-97BC-42B4-9F66-4A671A535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8" t="6661" r="17805" b="6661"/>
          <a:stretch/>
        </p:blipFill>
        <p:spPr bwMode="auto">
          <a:xfrm>
            <a:off x="9618056" y="2331720"/>
            <a:ext cx="1097280" cy="109728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Vetores File grátis, 13.000+ imagens nos formatos AI e EPS">
            <a:extLst>
              <a:ext uri="{FF2B5EF4-FFF2-40B4-BE49-F238E27FC236}">
                <a16:creationId xmlns:a16="http://schemas.microsoft.com/office/drawing/2014/main" id="{2FEF16B4-431D-4370-AF51-B41695E13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3" b="7973"/>
          <a:stretch/>
        </p:blipFill>
        <p:spPr bwMode="auto">
          <a:xfrm>
            <a:off x="8615422" y="3393526"/>
            <a:ext cx="1097280" cy="109728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6F872D30-B634-460B-BD0E-1077E1DE6128}"/>
              </a:ext>
            </a:extLst>
          </p:cNvPr>
          <p:cNvCxnSpPr>
            <a:cxnSpLocks/>
            <a:stCxn id="8202" idx="7"/>
            <a:endCxn id="8200" idx="3"/>
          </p:cNvCxnSpPr>
          <p:nvPr/>
        </p:nvCxnSpPr>
        <p:spPr>
          <a:xfrm flipV="1">
            <a:off x="9552009" y="3268307"/>
            <a:ext cx="226740" cy="28591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E9E45A45-AE62-48B3-BE72-8E172CFA6FDA}"/>
              </a:ext>
            </a:extLst>
          </p:cNvPr>
          <p:cNvCxnSpPr>
            <a:stCxn id="8200" idx="1"/>
            <a:endCxn id="8194" idx="5"/>
          </p:cNvCxnSpPr>
          <p:nvPr/>
        </p:nvCxnSpPr>
        <p:spPr>
          <a:xfrm flipH="1" flipV="1">
            <a:off x="9550708" y="2171027"/>
            <a:ext cx="228041" cy="32138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204" name="Picture 12">
            <a:extLst>
              <a:ext uri="{FF2B5EF4-FFF2-40B4-BE49-F238E27FC236}">
                <a16:creationId xmlns:a16="http://schemas.microsoft.com/office/drawing/2014/main" id="{389268AD-D05B-49DC-BC81-DB9794E8B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7" r="3077"/>
          <a:stretch/>
        </p:blipFill>
        <p:spPr bwMode="auto">
          <a:xfrm>
            <a:off x="9618056" y="4490806"/>
            <a:ext cx="1097280" cy="109728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34709D54-A088-47A0-9F9D-6273A9F13F8E}"/>
              </a:ext>
            </a:extLst>
          </p:cNvPr>
          <p:cNvCxnSpPr>
            <a:stCxn id="8204" idx="1"/>
            <a:endCxn id="8202" idx="5"/>
          </p:cNvCxnSpPr>
          <p:nvPr/>
        </p:nvCxnSpPr>
        <p:spPr>
          <a:xfrm flipH="1" flipV="1">
            <a:off x="9552009" y="4330113"/>
            <a:ext cx="226740" cy="32138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68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D94-8E34-4272-B6A9-F9117C18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898" y="521208"/>
            <a:ext cx="10168128" cy="1179576"/>
          </a:xfrm>
        </p:spPr>
        <p:txBody>
          <a:bodyPr>
            <a:norm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 Case: USF Manuel Rocha Peixoto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12F0C-5C7C-4488-B95F-70B65057E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957" y="2343308"/>
            <a:ext cx="10405843" cy="12583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2200" dirty="0">
                <a:latin typeface="+mj-lt"/>
              </a:rPr>
              <a:t>Sobrecarga da linha telefónica (10.000 chamadas / ano)</a:t>
            </a:r>
          </a:p>
          <a:p>
            <a:pPr>
              <a:lnSpc>
                <a:spcPct val="150000"/>
              </a:lnSpc>
            </a:pPr>
            <a:r>
              <a:rPr lang="pt-PT" sz="2200" dirty="0">
                <a:latin typeface="+mj-lt"/>
              </a:rPr>
              <a:t>Resolução atual desorganizada e ineficiente: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C8FAB84-A880-44C2-862E-367ED1EB2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4</a:t>
            </a:fld>
            <a:endParaRPr lang="pt-P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C98DD7-9159-4948-BE3D-E95F3D4C0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8" r="9021"/>
          <a:stretch/>
        </p:blipFill>
        <p:spPr bwMode="auto">
          <a:xfrm>
            <a:off x="863898" y="3926118"/>
            <a:ext cx="3044944" cy="195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282E07-EB49-4D77-830A-25516F2610FE}"/>
              </a:ext>
            </a:extLst>
          </p:cNvPr>
          <p:cNvSpPr txBox="1">
            <a:spLocks/>
          </p:cNvSpPr>
          <p:nvPr/>
        </p:nvSpPr>
        <p:spPr>
          <a:xfrm>
            <a:off x="4690407" y="5924541"/>
            <a:ext cx="2508615" cy="456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1600" b="1" dirty="0">
                <a:latin typeface="+mj-lt"/>
              </a:rPr>
              <a:t>Blog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4EF69B-2F85-4E47-8778-618894040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93" y="3923866"/>
            <a:ext cx="3242336" cy="1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57D1927-9C59-40EF-850A-01EB732B8634}"/>
              </a:ext>
            </a:extLst>
          </p:cNvPr>
          <p:cNvSpPr txBox="1">
            <a:spLocks/>
          </p:cNvSpPr>
          <p:nvPr/>
        </p:nvSpPr>
        <p:spPr>
          <a:xfrm>
            <a:off x="1132062" y="5924541"/>
            <a:ext cx="2508615" cy="456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1600" b="1" dirty="0">
                <a:latin typeface="+mj-lt"/>
              </a:rPr>
              <a:t>Página de Facebook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2ADAC83-61CF-4BAA-B5EF-187E3A0CA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080" y="3943579"/>
            <a:ext cx="3145111" cy="19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AE366AC-02FD-44FC-848D-E6064EAF6BDF}"/>
              </a:ext>
            </a:extLst>
          </p:cNvPr>
          <p:cNvSpPr txBox="1">
            <a:spLocks/>
          </p:cNvSpPr>
          <p:nvPr/>
        </p:nvSpPr>
        <p:spPr>
          <a:xfrm>
            <a:off x="8309340" y="5924541"/>
            <a:ext cx="2508615" cy="456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1600" b="1" dirty="0">
                <a:latin typeface="+mj-lt"/>
              </a:rPr>
              <a:t>Google </a:t>
            </a:r>
            <a:r>
              <a:rPr lang="pt-PT" sz="1600" b="1" dirty="0" err="1">
                <a:latin typeface="+mj-lt"/>
              </a:rPr>
              <a:t>Forms</a:t>
            </a:r>
            <a:endParaRPr lang="pt-PT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638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0042E8-7715-4B1B-8D41-CD18C213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5</a:t>
            </a:fld>
            <a:endParaRPr lang="pt-PT"/>
          </a:p>
        </p:txBody>
      </p:sp>
      <p:pic>
        <p:nvPicPr>
          <p:cNvPr id="2" name="ezgif-2-f03f9d9f24aa">
            <a:hlinkClick r:id="" action="ppaction://media"/>
            <a:extLst>
              <a:ext uri="{FF2B5EF4-FFF2-40B4-BE49-F238E27FC236}">
                <a16:creationId xmlns:a16="http://schemas.microsoft.com/office/drawing/2014/main" id="{874A3992-1513-43A5-9FF9-FE2A909B55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327" y="265302"/>
            <a:ext cx="11681346" cy="63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8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ACBC4-8B3A-4D29-8B1F-2A2FBC1F2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288" y="521208"/>
            <a:ext cx="10168128" cy="1179576"/>
          </a:xfrm>
        </p:spPr>
        <p:txBody>
          <a:bodyPr>
            <a:norm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Análise de mercado – Clientes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EBC19-E5A3-4C97-B263-EB3872515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288" y="2327037"/>
            <a:ext cx="10168128" cy="369502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pt-PT" sz="2200" dirty="0">
                <a:latin typeface="+mj-lt"/>
              </a:rPr>
              <a:t>Eficiência de pesquisa de documentos – melhor organização</a:t>
            </a: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pt-PT" sz="2200" dirty="0">
                <a:latin typeface="+mj-lt"/>
              </a:rPr>
              <a:t>Melhor gestão de recursos humanos / tempo de serviço 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pt-BR" sz="1800" b="0" i="0" dirty="0">
                <a:effectLst/>
                <a:latin typeface="+mj-lt"/>
              </a:rPr>
              <a:t>2.5 a 5 horas p/ dia para chamadas</a:t>
            </a:r>
            <a:endParaRPr lang="pt-PT" dirty="0">
              <a:latin typeface="+mj-lt"/>
            </a:endParaRP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pt-PT" sz="2200" dirty="0">
                <a:latin typeface="+mj-lt"/>
              </a:rPr>
              <a:t>Descongestionamento das linhas telefónicas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pt-PT" sz="1800" dirty="0">
                <a:latin typeface="+mj-lt"/>
              </a:rPr>
              <a:t>1 a 2 horas p/ dia recuperada </a:t>
            </a: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pt-PT" sz="2200" dirty="0">
                <a:latin typeface="+mj-lt"/>
              </a:rPr>
              <a:t>Centralização de serviços</a:t>
            </a:r>
          </a:p>
          <a:p>
            <a:endParaRPr lang="pt-PT" sz="22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94AE706-6BB6-4FD0-A2AE-FC43E488B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1265" y="6354478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8545E34-39C0-4AB5-AAB9-FDF7190FE13D}" type="slidenum"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pt-PT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8E8272F-9738-456B-8BA1-CE8B5DF0C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12878" y="4875248"/>
            <a:ext cx="1720144" cy="17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9085DE1-5BD2-4232-99DF-A66710B0B9A8}"/>
              </a:ext>
            </a:extLst>
          </p:cNvPr>
          <p:cNvCxnSpPr>
            <a:cxnSpLocks/>
          </p:cNvCxnSpPr>
          <p:nvPr/>
        </p:nvCxnSpPr>
        <p:spPr>
          <a:xfrm flipV="1">
            <a:off x="6464737" y="5689635"/>
            <a:ext cx="2769513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Picture 6" descr="Man on desk with computer vector design 2725897 Vector Art at Vecteezy">
            <a:extLst>
              <a:ext uri="{FF2B5EF4-FFF2-40B4-BE49-F238E27FC236}">
                <a16:creationId xmlns:a16="http://schemas.microsoft.com/office/drawing/2014/main" id="{A876C867-58E2-4116-8C1D-97A67DFBB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15200" y="4913437"/>
            <a:ext cx="1806166" cy="180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BD0369A3-AB85-456C-B2A4-26580EEF6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33" y="5415449"/>
            <a:ext cx="411356" cy="41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367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ACBC4-8B3A-4D29-8B1F-2A2FBC1F2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288" y="521208"/>
            <a:ext cx="10168128" cy="1179576"/>
          </a:xfrm>
        </p:spPr>
        <p:txBody>
          <a:bodyPr>
            <a:norm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Análise de mercado – Características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EBC19-E5A3-4C97-B263-EB3872515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64" y="2336986"/>
            <a:ext cx="3528017" cy="210166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PT" sz="2200" b="1" dirty="0">
                <a:latin typeface="+mj-lt"/>
              </a:rPr>
              <a:t>DIMENSÃO</a:t>
            </a:r>
          </a:p>
          <a:p>
            <a:pPr>
              <a:lnSpc>
                <a:spcPct val="100000"/>
              </a:lnSpc>
            </a:pPr>
            <a:r>
              <a:rPr lang="pt-PT" sz="2200" dirty="0">
                <a:latin typeface="+mj-lt"/>
              </a:rPr>
              <a:t>400 USFs a nível nacional</a:t>
            </a:r>
          </a:p>
          <a:p>
            <a:pPr>
              <a:lnSpc>
                <a:spcPct val="100000"/>
              </a:lnSpc>
            </a:pPr>
            <a:r>
              <a:rPr lang="pt-PT" sz="2200" dirty="0">
                <a:latin typeface="+mj-lt"/>
              </a:rPr>
              <a:t>Outros centros de saúde 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94AE706-6BB6-4FD0-A2AE-FC43E488B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8545E34-39C0-4AB5-AAB9-FDF7190FE13D}" type="slidenum"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pt-PT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E68B61-CF49-45FA-97D3-AE5DBC19760B}"/>
              </a:ext>
            </a:extLst>
          </p:cNvPr>
          <p:cNvSpPr txBox="1">
            <a:spLocks/>
          </p:cNvSpPr>
          <p:nvPr/>
        </p:nvSpPr>
        <p:spPr>
          <a:xfrm>
            <a:off x="4380296" y="2336986"/>
            <a:ext cx="3448049" cy="2098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2200" b="1" dirty="0">
                <a:latin typeface="+mj-lt"/>
              </a:rPr>
              <a:t>PREÇOS</a:t>
            </a:r>
          </a:p>
          <a:p>
            <a:pPr>
              <a:lnSpc>
                <a:spcPct val="100000"/>
              </a:lnSpc>
            </a:pPr>
            <a:r>
              <a:rPr lang="pt-PT" sz="2200" dirty="0">
                <a:latin typeface="+mj-lt"/>
              </a:rPr>
              <a:t>Base: 500 a 1000 €/ano</a:t>
            </a:r>
          </a:p>
          <a:p>
            <a:pPr>
              <a:lnSpc>
                <a:spcPct val="100000"/>
              </a:lnSpc>
            </a:pPr>
            <a:r>
              <a:rPr lang="pt-PT" sz="2200" dirty="0">
                <a:latin typeface="+mj-lt"/>
              </a:rPr>
              <a:t>Consultoria a 30/40 €/hora</a:t>
            </a:r>
          </a:p>
          <a:p>
            <a:pPr>
              <a:lnSpc>
                <a:spcPct val="150000"/>
              </a:lnSpc>
            </a:pPr>
            <a:endParaRPr lang="pt-PT" sz="2200" dirty="0">
              <a:latin typeface="+mj-lt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189C42-B9B8-456F-A965-D0325F9E2B5A}"/>
              </a:ext>
            </a:extLst>
          </p:cNvPr>
          <p:cNvSpPr txBox="1">
            <a:spLocks/>
          </p:cNvSpPr>
          <p:nvPr/>
        </p:nvSpPr>
        <p:spPr>
          <a:xfrm>
            <a:off x="8276021" y="2336986"/>
            <a:ext cx="3446585" cy="22761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2200" b="1" dirty="0">
                <a:latin typeface="+mj-lt"/>
              </a:rPr>
              <a:t>PRICING</a:t>
            </a:r>
          </a:p>
          <a:p>
            <a:pPr>
              <a:lnSpc>
                <a:spcPct val="100000"/>
              </a:lnSpc>
            </a:pPr>
            <a:r>
              <a:rPr lang="pt-PT" sz="2400" dirty="0">
                <a:latin typeface="+mj-lt"/>
              </a:rPr>
              <a:t>Contrato anual (p/ USF)</a:t>
            </a:r>
          </a:p>
          <a:p>
            <a:pPr>
              <a:lnSpc>
                <a:spcPct val="100000"/>
              </a:lnSpc>
            </a:pPr>
            <a:r>
              <a:rPr lang="pt-PT" sz="2400" dirty="0">
                <a:latin typeface="+mj-lt"/>
              </a:rPr>
              <a:t>Opcional:</a:t>
            </a:r>
          </a:p>
          <a:p>
            <a:pPr lvl="1">
              <a:lnSpc>
                <a:spcPct val="100000"/>
              </a:lnSpc>
            </a:pPr>
            <a:r>
              <a:rPr lang="pt-PT" sz="1800" dirty="0">
                <a:latin typeface="+mj-lt"/>
              </a:rPr>
              <a:t>Manutenção</a:t>
            </a:r>
          </a:p>
          <a:p>
            <a:pPr lvl="1">
              <a:lnSpc>
                <a:spcPct val="100000"/>
              </a:lnSpc>
            </a:pPr>
            <a:r>
              <a:rPr lang="pt-PT" sz="1800" dirty="0">
                <a:latin typeface="+mj-lt"/>
              </a:rPr>
              <a:t>Infraestrutura</a:t>
            </a:r>
          </a:p>
          <a:p>
            <a:pPr lvl="1">
              <a:lnSpc>
                <a:spcPct val="100000"/>
              </a:lnSpc>
            </a:pPr>
            <a:r>
              <a:rPr lang="pt-PT" sz="1800" dirty="0">
                <a:latin typeface="+mj-lt"/>
              </a:rPr>
              <a:t>Novas funcionalidades</a:t>
            </a:r>
          </a:p>
          <a:p>
            <a:pPr>
              <a:lnSpc>
                <a:spcPct val="100000"/>
              </a:lnSpc>
            </a:pPr>
            <a:endParaRPr lang="pt-PT" sz="2200" dirty="0">
              <a:latin typeface="+mj-lt"/>
            </a:endParaRPr>
          </a:p>
        </p:txBody>
      </p: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6358A54D-B9AA-4D2C-A46A-6B6FC5103083}"/>
              </a:ext>
            </a:extLst>
          </p:cNvPr>
          <p:cNvCxnSpPr>
            <a:cxnSpLocks/>
          </p:cNvCxnSpPr>
          <p:nvPr/>
        </p:nvCxnSpPr>
        <p:spPr>
          <a:xfrm>
            <a:off x="4114801" y="2221992"/>
            <a:ext cx="0" cy="4134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ontract - Free business icons">
            <a:extLst>
              <a:ext uri="{FF2B5EF4-FFF2-40B4-BE49-F238E27FC236}">
                <a16:creationId xmlns:a16="http://schemas.microsoft.com/office/drawing/2014/main" id="{6E10ED28-0A78-4FEE-B5B1-3FE61D6E6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715" y="4733924"/>
            <a:ext cx="1507195" cy="150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tiqueta de preço - ícones de comércio e compras grátis">
            <a:extLst>
              <a:ext uri="{FF2B5EF4-FFF2-40B4-BE49-F238E27FC236}">
                <a16:creationId xmlns:a16="http://schemas.microsoft.com/office/drawing/2014/main" id="{5A50215C-3180-44CB-B6D1-934C311DD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990" y="4733924"/>
            <a:ext cx="1507195" cy="150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erfil - ícones de rede grátis">
            <a:extLst>
              <a:ext uri="{FF2B5EF4-FFF2-40B4-BE49-F238E27FC236}">
                <a16:creationId xmlns:a16="http://schemas.microsoft.com/office/drawing/2014/main" id="{00FE48B5-E2BB-4D10-85FA-B9FDBBFA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48" y="4732359"/>
            <a:ext cx="1458146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F7DD76C7-C5DC-486B-AB4E-CA175C366DE8}"/>
              </a:ext>
            </a:extLst>
          </p:cNvPr>
          <p:cNvCxnSpPr>
            <a:cxnSpLocks/>
          </p:cNvCxnSpPr>
          <p:nvPr/>
        </p:nvCxnSpPr>
        <p:spPr>
          <a:xfrm>
            <a:off x="8010526" y="2221992"/>
            <a:ext cx="0" cy="4134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60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C59E1-478B-457E-8FFE-E7331CFC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534" y="521208"/>
            <a:ext cx="10744396" cy="1179576"/>
          </a:xfrm>
        </p:spPr>
        <p:txBody>
          <a:bodyPr>
            <a:no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Análise de mercado – Concorrência</a:t>
            </a:r>
            <a:endParaRPr lang="pt-PT" dirty="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DC96D-10B6-4E52-A3E0-3B2288974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19" y="2159186"/>
            <a:ext cx="6324712" cy="414277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pt-PT" sz="2100" b="1" dirty="0">
                <a:latin typeface="+mj-lt"/>
              </a:rPr>
              <a:t>Portal do Utente do SNS</a:t>
            </a:r>
          </a:p>
          <a:p>
            <a:pPr lvl="1">
              <a:lnSpc>
                <a:spcPct val="150000"/>
              </a:lnSpc>
            </a:pPr>
            <a:r>
              <a:rPr lang="pt-PT" sz="2100" dirty="0">
                <a:latin typeface="+mj-lt"/>
              </a:rPr>
              <a:t>Falta de funcionalidades :</a:t>
            </a:r>
          </a:p>
          <a:p>
            <a:pPr lvl="2">
              <a:lnSpc>
                <a:spcPct val="150000"/>
              </a:lnSpc>
            </a:pPr>
            <a:r>
              <a:rPr lang="pt-PT" sz="2100" dirty="0">
                <a:latin typeface="+mj-lt"/>
              </a:rPr>
              <a:t>CMS</a:t>
            </a:r>
          </a:p>
          <a:p>
            <a:pPr lvl="2">
              <a:lnSpc>
                <a:spcPct val="150000"/>
              </a:lnSpc>
            </a:pPr>
            <a:r>
              <a:rPr lang="pt-PT" sz="2100" dirty="0">
                <a:latin typeface="+mj-lt"/>
              </a:rPr>
              <a:t>Pedidos de medicação</a:t>
            </a:r>
          </a:p>
          <a:p>
            <a:pPr lvl="2">
              <a:lnSpc>
                <a:spcPct val="150000"/>
              </a:lnSpc>
            </a:pPr>
            <a:r>
              <a:rPr lang="pt-PT" sz="2100" dirty="0">
                <a:latin typeface="+mj-lt"/>
              </a:rPr>
              <a:t>Pedidos de marcação de consulta programada</a:t>
            </a:r>
          </a:p>
          <a:p>
            <a:pPr lvl="1">
              <a:lnSpc>
                <a:spcPct val="150000"/>
              </a:lnSpc>
            </a:pPr>
            <a:r>
              <a:rPr lang="pt-PT" sz="2100" dirty="0">
                <a:latin typeface="+mj-lt"/>
              </a:rPr>
              <a:t>Solução centralizada não se adequa a centros de saúde:</a:t>
            </a:r>
          </a:p>
          <a:p>
            <a:pPr lvl="2">
              <a:lnSpc>
                <a:spcPct val="150000"/>
              </a:lnSpc>
            </a:pPr>
            <a:r>
              <a:rPr lang="pt-PT" sz="2100" dirty="0">
                <a:latin typeface="+mj-lt"/>
              </a:rPr>
              <a:t>Impossível gerir os horários de funcionamento e staff de cada unidade</a:t>
            </a:r>
            <a:endParaRPr lang="pt-PT" sz="2400" dirty="0">
              <a:latin typeface="+mj-lt"/>
            </a:endParaRPr>
          </a:p>
          <a:p>
            <a:pPr lvl="1"/>
            <a:endParaRPr lang="pt-PT" sz="19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08B0B0-2A86-4AB3-9F65-B801C9B90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8545E34-39C0-4AB5-AAB9-FDF7190FE13D}" type="slidenum"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pt-PT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00CB7B4-E108-430F-9F7D-0CC9F1779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1" y="2958563"/>
            <a:ext cx="4069187" cy="254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0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C59E1-478B-457E-8FFE-E7331CFC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34" y="521208"/>
            <a:ext cx="10744396" cy="1179576"/>
          </a:xfrm>
        </p:spPr>
        <p:txBody>
          <a:bodyPr>
            <a:no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Modelo de Negócio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08B0B0-2A86-4AB3-9F65-B801C9B90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8545E34-39C0-4AB5-AAB9-FDF7190FE13D}" type="slidenum"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pt-PT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CC8A81-B2FA-4A16-A462-FC97D0AA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00" y="2246158"/>
            <a:ext cx="4483705" cy="43844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PT" sz="2200" b="1" dirty="0">
                <a:latin typeface="+mj-lt"/>
              </a:rPr>
              <a:t>FONTES DE RENDIMENTO</a:t>
            </a:r>
          </a:p>
          <a:p>
            <a:pPr marL="0" indent="0" algn="ctr">
              <a:lnSpc>
                <a:spcPct val="150000"/>
              </a:lnSpc>
              <a:buNone/>
            </a:pPr>
            <a:endParaRPr lang="pt-PT" sz="100" b="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pt-BR" sz="2200" dirty="0">
                <a:latin typeface="+mj-lt"/>
              </a:rPr>
              <a:t>SaaS – aluguer mensal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Manutenção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Help desk</a:t>
            </a:r>
          </a:p>
          <a:p>
            <a:pPr>
              <a:lnSpc>
                <a:spcPct val="100000"/>
              </a:lnSpc>
            </a:pPr>
            <a:r>
              <a:rPr lang="pt-BR" sz="2200" dirty="0">
                <a:latin typeface="+mj-lt"/>
              </a:rPr>
              <a:t>Outras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Novas funcionalidades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Pacotes de horas adicionais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Host da aplicação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68BBFD2-FF35-4473-9A76-E2BA328AB4EF}"/>
              </a:ext>
            </a:extLst>
          </p:cNvPr>
          <p:cNvSpPr txBox="1">
            <a:spLocks/>
          </p:cNvSpPr>
          <p:nvPr/>
        </p:nvSpPr>
        <p:spPr>
          <a:xfrm>
            <a:off x="5926244" y="2249518"/>
            <a:ext cx="4483705" cy="4384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PT" sz="2200" b="1" dirty="0">
                <a:latin typeface="+mj-lt"/>
              </a:rPr>
              <a:t>CUSTOS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pt-PT" sz="100" b="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pt-BR" sz="2200" dirty="0">
                <a:latin typeface="+mj-lt"/>
              </a:rPr>
              <a:t>Manutenção dos servidores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15</a:t>
            </a:r>
            <a:r>
              <a:rPr lang="pt-PT" sz="1800" dirty="0">
                <a:latin typeface="+mj-lt"/>
              </a:rPr>
              <a:t>€</a:t>
            </a:r>
            <a:r>
              <a:rPr lang="pt-BR" sz="1800" dirty="0">
                <a:latin typeface="+mj-lt"/>
              </a:rPr>
              <a:t>-60</a:t>
            </a:r>
            <a:r>
              <a:rPr lang="pt-PT" sz="1800" dirty="0">
                <a:latin typeface="+mj-lt"/>
              </a:rPr>
              <a:t>€ p/mês</a:t>
            </a:r>
            <a:endParaRPr lang="pt-BR" sz="1800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pt-BR" sz="2200" dirty="0">
                <a:latin typeface="+mj-lt"/>
              </a:rPr>
              <a:t>Pessoal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Apoio ao cliente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Alterações ao código</a:t>
            </a:r>
            <a:endParaRPr lang="pt-BR" sz="1400" dirty="0">
              <a:latin typeface="+mj-lt"/>
            </a:endParaRPr>
          </a:p>
        </p:txBody>
      </p: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CAB6D3A6-7186-4C94-BD0D-EBCE0E85550E}"/>
              </a:ext>
            </a:extLst>
          </p:cNvPr>
          <p:cNvCxnSpPr>
            <a:cxnSpLocks/>
          </p:cNvCxnSpPr>
          <p:nvPr/>
        </p:nvCxnSpPr>
        <p:spPr>
          <a:xfrm>
            <a:off x="5371205" y="2375085"/>
            <a:ext cx="0" cy="3282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C4FD3897-7708-40D4-A8B0-E99968E03799}"/>
              </a:ext>
            </a:extLst>
          </p:cNvPr>
          <p:cNvSpPr/>
          <p:nvPr/>
        </p:nvSpPr>
        <p:spPr>
          <a:xfrm>
            <a:off x="9686074" y="5393570"/>
            <a:ext cx="428625" cy="8763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3DB8555F-7BF6-464D-9F3C-0AE8B074291D}"/>
              </a:ext>
            </a:extLst>
          </p:cNvPr>
          <p:cNvSpPr/>
          <p:nvPr/>
        </p:nvSpPr>
        <p:spPr>
          <a:xfrm>
            <a:off x="10248056" y="5184528"/>
            <a:ext cx="428625" cy="105727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214D70F8-67A9-49AC-8A95-15DA325B1828}"/>
              </a:ext>
            </a:extLst>
          </p:cNvPr>
          <p:cNvSpPr/>
          <p:nvPr/>
        </p:nvSpPr>
        <p:spPr>
          <a:xfrm>
            <a:off x="10798844" y="5359154"/>
            <a:ext cx="428625" cy="876300"/>
          </a:xfrm>
          <a:prstGeom prst="rect">
            <a:avLst/>
          </a:prstGeom>
          <a:solidFill>
            <a:srgbClr val="E07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7FF5870-90A3-4BAC-B21A-CA77BBD4C937}"/>
              </a:ext>
            </a:extLst>
          </p:cNvPr>
          <p:cNvSpPr/>
          <p:nvPr/>
        </p:nvSpPr>
        <p:spPr>
          <a:xfrm>
            <a:off x="11357517" y="4438403"/>
            <a:ext cx="428625" cy="17970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23562E40-1267-4569-9704-79BC304FC021}"/>
              </a:ext>
            </a:extLst>
          </p:cNvPr>
          <p:cNvCxnSpPr>
            <a:cxnSpLocks/>
          </p:cNvCxnSpPr>
          <p:nvPr/>
        </p:nvCxnSpPr>
        <p:spPr>
          <a:xfrm flipV="1">
            <a:off x="8413576" y="5049369"/>
            <a:ext cx="1091075" cy="115116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tângulo 36">
            <a:extLst>
              <a:ext uri="{FF2B5EF4-FFF2-40B4-BE49-F238E27FC236}">
                <a16:creationId xmlns:a16="http://schemas.microsoft.com/office/drawing/2014/main" id="{D8F6AC16-5C92-449F-B5BF-02920999FE4A}"/>
              </a:ext>
            </a:extLst>
          </p:cNvPr>
          <p:cNvSpPr/>
          <p:nvPr/>
        </p:nvSpPr>
        <p:spPr>
          <a:xfrm>
            <a:off x="9127214" y="5713165"/>
            <a:ext cx="428625" cy="561295"/>
          </a:xfrm>
          <a:prstGeom prst="rect">
            <a:avLst/>
          </a:prstGeom>
          <a:solidFill>
            <a:srgbClr val="E0707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exão reta 37">
            <a:extLst>
              <a:ext uri="{FF2B5EF4-FFF2-40B4-BE49-F238E27FC236}">
                <a16:creationId xmlns:a16="http://schemas.microsoft.com/office/drawing/2014/main" id="{06FBFADE-BA78-46AB-898D-F144822BE784}"/>
              </a:ext>
            </a:extLst>
          </p:cNvPr>
          <p:cNvCxnSpPr>
            <a:cxnSpLocks/>
          </p:cNvCxnSpPr>
          <p:nvPr/>
        </p:nvCxnSpPr>
        <p:spPr>
          <a:xfrm flipV="1">
            <a:off x="9491194" y="4984637"/>
            <a:ext cx="1009537" cy="6826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xão reta 39">
            <a:extLst>
              <a:ext uri="{FF2B5EF4-FFF2-40B4-BE49-F238E27FC236}">
                <a16:creationId xmlns:a16="http://schemas.microsoft.com/office/drawing/2014/main" id="{50CC191B-BA8D-4143-94B7-71E499CF3812}"/>
              </a:ext>
            </a:extLst>
          </p:cNvPr>
          <p:cNvCxnSpPr>
            <a:cxnSpLocks/>
          </p:cNvCxnSpPr>
          <p:nvPr/>
        </p:nvCxnSpPr>
        <p:spPr>
          <a:xfrm>
            <a:off x="10484506" y="4985386"/>
            <a:ext cx="476147" cy="9669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xão reta 41">
            <a:extLst>
              <a:ext uri="{FF2B5EF4-FFF2-40B4-BE49-F238E27FC236}">
                <a16:creationId xmlns:a16="http://schemas.microsoft.com/office/drawing/2014/main" id="{6EB74CD9-D781-4681-8FC7-9725495D8FE2}"/>
              </a:ext>
            </a:extLst>
          </p:cNvPr>
          <p:cNvCxnSpPr>
            <a:cxnSpLocks/>
          </p:cNvCxnSpPr>
          <p:nvPr/>
        </p:nvCxnSpPr>
        <p:spPr>
          <a:xfrm flipV="1">
            <a:off x="10936368" y="3828741"/>
            <a:ext cx="537690" cy="126214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xão reta 45">
            <a:extLst>
              <a:ext uri="{FF2B5EF4-FFF2-40B4-BE49-F238E27FC236}">
                <a16:creationId xmlns:a16="http://schemas.microsoft.com/office/drawing/2014/main" id="{F70A7998-6368-4001-8A2B-A2447E35B8FA}"/>
              </a:ext>
            </a:extLst>
          </p:cNvPr>
          <p:cNvCxnSpPr>
            <a:cxnSpLocks/>
          </p:cNvCxnSpPr>
          <p:nvPr/>
        </p:nvCxnSpPr>
        <p:spPr>
          <a:xfrm flipV="1">
            <a:off x="11267769" y="3836615"/>
            <a:ext cx="202531" cy="12496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7D182ED6-1755-41D7-91BD-A555591604D2}"/>
              </a:ext>
            </a:extLst>
          </p:cNvPr>
          <p:cNvCxnSpPr>
            <a:cxnSpLocks/>
          </p:cNvCxnSpPr>
          <p:nvPr/>
        </p:nvCxnSpPr>
        <p:spPr>
          <a:xfrm>
            <a:off x="11470300" y="3836615"/>
            <a:ext cx="27803" cy="23836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8" name="Picture 14" descr="Symbol Euro Icon | IconExperience - Professional Icons » O-Collection">
            <a:extLst>
              <a:ext uri="{FF2B5EF4-FFF2-40B4-BE49-F238E27FC236}">
                <a16:creationId xmlns:a16="http://schemas.microsoft.com/office/drawing/2014/main" id="{F22DB503-98A0-4D32-A0AB-07C6CF9A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094" y="3352592"/>
            <a:ext cx="682872" cy="68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941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804</Words>
  <Application>Microsoft Office PowerPoint</Application>
  <PresentationFormat>Ecrã Panorâmico</PresentationFormat>
  <Paragraphs>119</Paragraphs>
  <Slides>11</Slides>
  <Notes>11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inherit</vt:lpstr>
      <vt:lpstr>Office Theme</vt:lpstr>
      <vt:lpstr>Portal do Utente</vt:lpstr>
      <vt:lpstr>Justificação da oportunidade de negócio</vt:lpstr>
      <vt:lpstr>Contexto</vt:lpstr>
      <vt:lpstr>Use Case: USF Manuel Rocha Peixoto</vt:lpstr>
      <vt:lpstr>Apresentação do PowerPoint</vt:lpstr>
      <vt:lpstr>Análise de mercado – Clientes</vt:lpstr>
      <vt:lpstr>Análise de mercado – Características</vt:lpstr>
      <vt:lpstr>Análise de mercado – Concorrência</vt:lpstr>
      <vt:lpstr>Modelo de Negócio</vt:lpstr>
      <vt:lpstr>Modelo de Negócio – Expansão</vt:lpstr>
      <vt:lpstr>Portal do Utente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Hugo</dc:creator>
  <cp:lastModifiedBy>Filipa Alves dos Santos</cp:lastModifiedBy>
  <cp:revision>91</cp:revision>
  <dcterms:created xsi:type="dcterms:W3CDTF">2021-11-08T16:00:18Z</dcterms:created>
  <dcterms:modified xsi:type="dcterms:W3CDTF">2021-12-15T04:12:52Z</dcterms:modified>
</cp:coreProperties>
</file>